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23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e4a80edf5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e4a80edf5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754e3540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754e3540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e4a80edf5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1e4a80edf5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e4a80edf5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e4a80edf5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e4a80edf52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g1e4a80edf52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e4a80edf5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e4a80edf5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e4a80edf5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e4a80edf5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https://www.datylon.com/blog/data-visualization-for-colorblind-readers</a:t>
            </a:r>
            <a:endParaRPr/>
          </a:p>
        </p:txBody>
      </p:sp>
      <p:sp>
        <p:nvSpPr>
          <p:cNvPr id="136" name="Google Shape;13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4a80edf5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1e4a80edf5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57611-AA79-264C-BC71-E61953C0EB1B}" type="datetime1">
              <a:rPr lang="de-DE" smtClean="0"/>
              <a:t>29.08.2023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88E5-41F1-480D-AD24-CE7CCBC4089C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BAF3728-664C-4E33-9EE0-FD51E8D068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53550" y="136525"/>
            <a:ext cx="2628900" cy="828675"/>
          </a:xfrm>
          <a:prstGeom prst="rect">
            <a:avLst/>
          </a:prstGeom>
        </p:spPr>
      </p:pic>
      <p:pic>
        <p:nvPicPr>
          <p:cNvPr id="12" name="unknown.pdf" descr="unknown.pdf">
            <a:extLst>
              <a:ext uri="{FF2B5EF4-FFF2-40B4-BE49-F238E27FC236}">
                <a16:creationId xmlns:a16="http://schemas.microsoft.com/office/drawing/2014/main" id="{5167588B-585C-4F8E-941E-FF5BC130E25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48500" y="197739"/>
            <a:ext cx="1899306" cy="71666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571C02-E366-74D6-A850-51E56175441A}"/>
              </a:ext>
            </a:extLst>
          </p:cNvPr>
          <p:cNvSpPr/>
          <p:nvPr userDrawn="1"/>
        </p:nvSpPr>
        <p:spPr>
          <a:xfrm>
            <a:off x="0" y="6555139"/>
            <a:ext cx="12192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400" dirty="0" smtClean="0"/>
              <a:t>August 2023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61318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215" y="2"/>
            <a:ext cx="9364600" cy="618564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214" y="914400"/>
            <a:ext cx="11057586" cy="5262563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662F-D565-2C47-899C-8ED8A481FD4A}" type="datetime1">
              <a:rPr lang="de-DE" smtClean="0"/>
              <a:t>29.08.2023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492873"/>
            <a:ext cx="2743200" cy="365125"/>
          </a:xfrm>
        </p:spPr>
        <p:txBody>
          <a:bodyPr/>
          <a:lstStyle>
            <a:lvl1pPr>
              <a:defRPr sz="1600"/>
            </a:lvl1pPr>
          </a:lstStyle>
          <a:p>
            <a:fld id="{765388E5-41F1-480D-AD24-CE7CCBC4089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409575" y="618566"/>
            <a:ext cx="925124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  <a:effectLst>
            <a:outerShdw dist="38100" dir="2700000" algn="ctr" rotWithShape="0">
              <a:srgbClr val="002060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 descr="http://www.csbdresden.de/fileadmin/Resources/IMG/csbd-logo.png">
            <a:extLst>
              <a:ext uri="{FF2B5EF4-FFF2-40B4-BE49-F238E27FC236}">
                <a16:creationId xmlns:a16="http://schemas.microsoft.com/office/drawing/2014/main" id="{17491BF8-8261-4AFD-B453-83924F78659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082" y="96289"/>
            <a:ext cx="672385" cy="728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unknown.pdf" descr="unknown.pdf">
            <a:extLst>
              <a:ext uri="{FF2B5EF4-FFF2-40B4-BE49-F238E27FC236}">
                <a16:creationId xmlns:a16="http://schemas.microsoft.com/office/drawing/2014/main" id="{796242B2-3164-4A1C-8333-A93AF9E7BF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61044" y="112916"/>
            <a:ext cx="1692756" cy="6387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1283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215" y="2"/>
            <a:ext cx="8362196" cy="618564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214" y="914400"/>
            <a:ext cx="11057586" cy="5262563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662F-D565-2C47-899C-8ED8A481FD4A}" type="datetime1">
              <a:rPr lang="de-DE" smtClean="0"/>
              <a:t>29.08.2023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492873"/>
            <a:ext cx="2743200" cy="365125"/>
          </a:xfrm>
        </p:spPr>
        <p:txBody>
          <a:bodyPr/>
          <a:lstStyle>
            <a:lvl1pPr>
              <a:defRPr sz="1600"/>
            </a:lvl1pPr>
          </a:lstStyle>
          <a:p>
            <a:fld id="{765388E5-41F1-480D-AD24-CE7CCBC4089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409575" y="618566"/>
            <a:ext cx="8232837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  <a:effectLst>
            <a:outerShdw dist="38100" dir="2700000" algn="ctr" rotWithShape="0">
              <a:srgbClr val="002060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 descr="http://www.csbdresden.de/fileadmin/Resources/IMG/csbd-logo.png">
            <a:extLst>
              <a:ext uri="{FF2B5EF4-FFF2-40B4-BE49-F238E27FC236}">
                <a16:creationId xmlns:a16="http://schemas.microsoft.com/office/drawing/2014/main" id="{17491BF8-8261-4AFD-B453-83924F78659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082" y="96289"/>
            <a:ext cx="672385" cy="728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unknown.pdf" descr="unknown.pdf">
            <a:extLst>
              <a:ext uri="{FF2B5EF4-FFF2-40B4-BE49-F238E27FC236}">
                <a16:creationId xmlns:a16="http://schemas.microsoft.com/office/drawing/2014/main" id="{796242B2-3164-4A1C-8333-A93AF9E7BF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61044" y="112916"/>
            <a:ext cx="1692756" cy="6387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icture 9" descr="A red circle with text on it&#10;&#10;Description automatically generated">
            <a:extLst>
              <a:ext uri="{FF2B5EF4-FFF2-40B4-BE49-F238E27FC236}">
                <a16:creationId xmlns:a16="http://schemas.microsoft.com/office/drawing/2014/main" id="{98314596-A5BE-D68C-DB5C-3B7498DC05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465"/>
          <a:stretch/>
        </p:blipFill>
        <p:spPr>
          <a:xfrm>
            <a:off x="8722694" y="49243"/>
            <a:ext cx="874067" cy="8225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41F9AFF-4001-0128-9670-6197ABDC3D3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3815" y="901926"/>
            <a:ext cx="1852652" cy="21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767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1" name="Group 10"/>
          <p:cNvGrpSpPr>
            <a:grpSpLocks noChangeAspect="1"/>
          </p:cNvGrpSpPr>
          <p:nvPr userDrawn="1"/>
        </p:nvGrpSpPr>
        <p:grpSpPr>
          <a:xfrm>
            <a:off x="155645" y="6369621"/>
            <a:ext cx="2003309" cy="338278"/>
            <a:chOff x="8870141" y="6341539"/>
            <a:chExt cx="2662217" cy="50726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10000" b="90000" l="10000" r="90000">
                          <a14:backgroundMark x1="75591" y1="30769" x2="75591" y2="3076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870141" y="6348194"/>
              <a:ext cx="543397" cy="500609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266814" y="6341539"/>
              <a:ext cx="2265544" cy="4615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@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SchatzCz</a:t>
              </a:r>
              <a:endPara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1" r:id="rId3"/>
    <p:sldLayoutId id="2147483662" r:id="rId4"/>
    <p:sldLayoutId id="2147483663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hubspot.com/marketing/color-theory-design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DaltonLens/DaltonLens-Pythonhttps:/github.com/DaltonLens/DaltonLens-Python" TargetMode="External"/><Relationship Id="rId5" Type="http://schemas.openxmlformats.org/officeDocument/2006/relationships/hyperlink" Target="https://www.color-blindness.com/coblis-color-blindness-simulator/" TargetMode="External"/><Relationship Id="rId4" Type="http://schemas.openxmlformats.org/officeDocument/2006/relationships/hyperlink" Target="https://daltonlens.org/colorblindness-simulator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Preparing Visuals of Data Analysis</a:t>
            </a: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The selling point of your research</a:t>
            </a: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24DE43-BE47-061C-A5A1-982AC83A84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615" y="531463"/>
            <a:ext cx="1852652" cy="218613"/>
          </a:xfrm>
          <a:prstGeom prst="rect">
            <a:avLst/>
          </a:prstGeom>
        </p:spPr>
      </p:pic>
      <p:pic>
        <p:nvPicPr>
          <p:cNvPr id="7" name="Picture 6" descr="A red circle with text on it&#10;&#10;Description automatically generated">
            <a:extLst>
              <a:ext uri="{FF2B5EF4-FFF2-40B4-BE49-F238E27FC236}">
                <a16:creationId xmlns:a16="http://schemas.microsoft.com/office/drawing/2014/main" id="{B9CEBEBE-C096-9798-0991-577ACB1A88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69" y="230906"/>
            <a:ext cx="2210846" cy="8225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Screen/Projector/Print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50" y="1921419"/>
            <a:ext cx="12191999" cy="455946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 txBox="1"/>
          <p:nvPr/>
        </p:nvSpPr>
        <p:spPr>
          <a:xfrm>
            <a:off x="1826600" y="1921425"/>
            <a:ext cx="11043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latin typeface="Calibri"/>
                <a:ea typeface="Calibri"/>
                <a:cs typeface="Calibri"/>
                <a:sym typeface="Calibri"/>
              </a:rPr>
              <a:t>RGB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9700450" y="1921425"/>
            <a:ext cx="11043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latin typeface="Calibri"/>
                <a:ea typeface="Calibri"/>
                <a:cs typeface="Calibri"/>
                <a:sym typeface="Calibri"/>
              </a:rPr>
              <a:t>CMYK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5366475" y="1921425"/>
            <a:ext cx="13422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latin typeface="Calibri"/>
                <a:ea typeface="Calibri"/>
                <a:cs typeface="Calibri"/>
                <a:sym typeface="Calibri"/>
              </a:rPr>
              <a:t>Projector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Considering color blindness and accessibility guidelines </a:t>
            </a:r>
            <a:endParaRPr/>
          </a:p>
        </p:txBody>
      </p:sp>
      <p:sp>
        <p:nvSpPr>
          <p:cNvPr id="167" name="Google Shape;167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GB"/>
              <a:t>B</a:t>
            </a: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est practices for selecting color palettes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Consider number of classes/elements in your chart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Choose predefined paletes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They have high contrast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They consider color blindness and accessibility guidelines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If you are not sure - test it!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Considering color blindness 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2763" y="1449700"/>
            <a:ext cx="7546475" cy="540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Considering color blindness</a:t>
            </a:r>
            <a:endParaRPr/>
          </a:p>
        </p:txBody>
      </p:sp>
      <p:sp>
        <p:nvSpPr>
          <p:cNvPr id="180" name="Google Shape;180;p26"/>
          <p:cNvSpPr txBox="1">
            <a:spLocks noGrp="1"/>
          </p:cNvSpPr>
          <p:nvPr>
            <p:ph idx="1"/>
          </p:nvPr>
        </p:nvSpPr>
        <p:spPr>
          <a:xfrm>
            <a:off x="296214" y="914400"/>
            <a:ext cx="4816298" cy="526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dirty="0"/>
              <a:t>Avoid combination of red and green!</a:t>
            </a:r>
            <a:endParaRPr dirty="0"/>
          </a:p>
          <a:p>
            <a:pPr marL="228600" marR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dirty="0"/>
          </a:p>
          <a:p>
            <a:pPr marL="228600" marR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dirty="0"/>
              <a:t>Use only two basic hues: blue and red (orange and yellow will also fit). The other </a:t>
            </a:r>
            <a:r>
              <a:rPr lang="en-GB" dirty="0" err="1"/>
              <a:t>colors</a:t>
            </a:r>
            <a:r>
              <a:rPr lang="en-GB" dirty="0"/>
              <a:t> should be made out of these two hues. All the variations can be made by using different saturation or lightness of the basic </a:t>
            </a:r>
            <a:r>
              <a:rPr lang="en-GB" dirty="0" err="1"/>
              <a:t>color</a:t>
            </a:r>
            <a:r>
              <a:rPr lang="en-GB" dirty="0"/>
              <a:t>.</a:t>
            </a:r>
            <a:endParaRPr dirty="0"/>
          </a:p>
        </p:txBody>
      </p:sp>
      <p:pic>
        <p:nvPicPr>
          <p:cNvPr id="181" name="Google Shape;1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7158" y="1394778"/>
            <a:ext cx="6858000" cy="496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1" i="0" u="none" strike="noStrike" dirty="0">
                <a:latin typeface="Calibri"/>
                <a:ea typeface="Calibri"/>
                <a:cs typeface="Calibri"/>
                <a:sym typeface="Calibri"/>
              </a:rPr>
              <a:t>References</a:t>
            </a:r>
            <a:r>
              <a:rPr lang="en-GB" b="0" i="0" u="none" strike="noStrike" dirty="0">
                <a:latin typeface="Calibri"/>
                <a:ea typeface="Calibri"/>
                <a:cs typeface="Calibri"/>
                <a:sym typeface="Calibri"/>
              </a:rPr>
              <a:t> &amp; Utilizing </a:t>
            </a:r>
            <a:r>
              <a:rPr lang="en-GB" b="0" i="0" u="none" strike="noStrike" dirty="0" err="1">
                <a:latin typeface="Calibri"/>
                <a:ea typeface="Calibri"/>
                <a:cs typeface="Calibri"/>
                <a:sym typeface="Calibri"/>
              </a:rPr>
              <a:t>color</a:t>
            </a:r>
            <a:r>
              <a:rPr lang="en-GB" b="0" i="0" u="none" strike="noStrike" dirty="0">
                <a:latin typeface="Calibri"/>
                <a:ea typeface="Calibri"/>
                <a:cs typeface="Calibri"/>
                <a:sym typeface="Calibri"/>
              </a:rPr>
              <a:t> palette tools </a:t>
            </a:r>
            <a:br>
              <a:rPr lang="en-GB" b="0" i="0" u="none" strike="noStrike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GB" b="0" i="0" u="none" strike="noStrike" dirty="0">
                <a:latin typeface="Calibri"/>
                <a:ea typeface="Calibri"/>
                <a:cs typeface="Calibri"/>
                <a:sym typeface="Calibri"/>
              </a:rPr>
              <a:t>and resources for guidance</a:t>
            </a:r>
            <a:endParaRPr dirty="0"/>
          </a:p>
        </p:txBody>
      </p:sp>
      <p:sp>
        <p:nvSpPr>
          <p:cNvPr id="187" name="Google Shape;187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Color</a:t>
            </a:r>
            <a:r>
              <a:rPr lang="en-GB" dirty="0"/>
              <a:t> Theory 101:</a:t>
            </a: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 u="sng" dirty="0">
                <a:solidFill>
                  <a:schemeClr val="hlink"/>
                </a:solidFill>
                <a:hlinkClick r:id="rId3"/>
              </a:rPr>
              <a:t>https://blog.hubspot.com/marketing/color-theory-design</a:t>
            </a: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 err="1"/>
              <a:t>Color</a:t>
            </a:r>
            <a:r>
              <a:rPr lang="en-GB" dirty="0"/>
              <a:t> Blindness Tests:</a:t>
            </a: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 u="sng" dirty="0">
                <a:solidFill>
                  <a:schemeClr val="hlink"/>
                </a:solidFill>
                <a:hlinkClick r:id="rId4"/>
              </a:rPr>
              <a:t>https://daltonlens.org/colorblindness-simulator</a:t>
            </a: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 u="sng" dirty="0">
                <a:solidFill>
                  <a:schemeClr val="hlink"/>
                </a:solidFill>
                <a:hlinkClick r:id="rId5"/>
              </a:rPr>
              <a:t>https://www.color-blindness.com/coblis-color-blindness-simulator/</a:t>
            </a: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 err="1"/>
              <a:t>Color</a:t>
            </a:r>
            <a:r>
              <a:rPr lang="en-GB" dirty="0"/>
              <a:t> Blindness Tests Python package:</a:t>
            </a: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 u="sng" dirty="0">
                <a:solidFill>
                  <a:schemeClr val="hlink"/>
                </a:solidFill>
                <a:hlinkClick r:id="rId6"/>
              </a:rPr>
              <a:t>https://github.com/DaltonLens/DaltonLens-Pythonhttps://github.com/DaltonLens/DaltonLens-Python</a:t>
            </a: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Choosing Right Chart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200" y="1690825"/>
            <a:ext cx="9495601" cy="474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Choosing Right Chart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1" name="Google Shape;20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25" y="2000800"/>
            <a:ext cx="12066351" cy="400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Effective Data Visualization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b="1"/>
              <a:t>Facilitates Communication</a:t>
            </a:r>
            <a:r>
              <a:rPr lang="en-GB"/>
              <a:t>: Data visualization serves as a powerful tool for effective communication.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 b="1"/>
              <a:t>Increases Data Accessibility</a:t>
            </a:r>
            <a:r>
              <a:rPr lang="en-GB"/>
              <a:t>: Visualizations can be designed to be user-friendly, allowing even non-technical individuals to interact with data and extract meaningful insights.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 b="1"/>
              <a:t>Enhances Storytelling</a:t>
            </a:r>
            <a:r>
              <a:rPr lang="en-GB"/>
              <a:t>: Visualizations can turn data into compelling narratives.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have </a:t>
            </a: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Reproducibility in Data Science - but what about charts?</a:t>
            </a:r>
            <a:endParaRPr b="0" i="0" u="none" strike="noStrike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Telling the same story over and over - the link between Reproducibility and </a:t>
            </a:r>
            <a:r>
              <a:rPr lang="en-GB" b="1"/>
              <a:t>Interpretability</a:t>
            </a:r>
            <a:r>
              <a:rPr lang="en-GB"/>
              <a:t>.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Reproducibility and Validation of your charts can be even easier than the BIA workflow or Image scripts. And it is highly </a:t>
            </a:r>
            <a:r>
              <a:rPr lang="en-GB" b="1"/>
              <a:t>Reusable</a:t>
            </a:r>
            <a:r>
              <a:rPr lang="en-GB"/>
              <a:t>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Introduction to Charts</a:t>
            </a: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Does not matter if you use Power BI, Tableau, MS Excel, Adobe Illustrator or Python, there are some guidelines.</a:t>
            </a: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/>
              <a:t>Martins TV infographic rule</a:t>
            </a:r>
            <a:r>
              <a:rPr lang="en-GB" sz="2400"/>
              <a:t>:</a:t>
            </a:r>
            <a:br>
              <a:rPr lang="en-GB" sz="2400"/>
            </a:br>
            <a:r>
              <a:rPr lang="en-GB" sz="2400"/>
              <a:t/>
            </a:r>
            <a:br>
              <a:rPr lang="en-GB" sz="2400"/>
            </a:br>
            <a:r>
              <a:rPr lang="en-GB" sz="2400"/>
              <a:t>If you can’t make sense of it in 5s,</a:t>
            </a:r>
            <a:br>
              <a:rPr lang="en-GB" sz="2400"/>
            </a:br>
            <a:r>
              <a:rPr lang="en-GB" sz="2400"/>
              <a:t>It is too complex! </a:t>
            </a:r>
            <a:endParaRPr sz="2400"/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0307" y="2157801"/>
            <a:ext cx="5070800" cy="384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 rotWithShape="1">
          <a:blip r:embed="rId4">
            <a:alphaModFix/>
          </a:blip>
          <a:srcRect l="9345" t="17266" r="11920" b="6502"/>
          <a:stretch/>
        </p:blipFill>
        <p:spPr>
          <a:xfrm>
            <a:off x="3026497" y="3879872"/>
            <a:ext cx="3622850" cy="259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/>
              <a:t>“Marketing rules”</a:t>
            </a:r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Respect your audience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This means don’t mislead them </a:t>
            </a:r>
            <a:br>
              <a:rPr lang="en-GB"/>
            </a:br>
            <a:r>
              <a:rPr lang="en-GB"/>
              <a:t>by making bad infographics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Quality data is a non-negotiable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Provide plenty of context in your infographic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Ask yourself if you’re using the best visual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Always pay attention to the axes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Please minimize clutter in your infographic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Use titles and labels to clarify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Use color intentionally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Own and correct your mistakes if you create a bad infographic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1429" y="1341883"/>
            <a:ext cx="5182249" cy="272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But what about some minimal approach?</a:t>
            </a:r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4750" y="1739025"/>
            <a:ext cx="4762500" cy="452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/>
        </p:nvSpPr>
        <p:spPr>
          <a:xfrm>
            <a:off x="8475575" y="3836725"/>
            <a:ext cx="2878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Source: https://flowingdata.com/2012/06/07/always-label-your-axes/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Reflecting Color Palettes </a:t>
            </a:r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Defining color palettes and their significance in image presentation </a:t>
            </a:r>
            <a:endParaRPr/>
          </a:p>
          <a:p>
            <a:pPr marL="4572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Color palettes </a:t>
            </a:r>
            <a:r>
              <a:rPr lang="en-GB"/>
              <a:t>==</a:t>
            </a: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 set of predefined colors for data visualization </a:t>
            </a:r>
            <a:endParaRPr b="0" i="0" u="none" strike="noStrike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/>
              <a:t>Know how you present, and to whom! Screen/Projector/Print</a:t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2875" y="3671888"/>
            <a:ext cx="4286250" cy="25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Impact of color palettes on clarity, contrast, and accessibility </a:t>
            </a:r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Importance of choosing appropriate color palettes for data visualization </a:t>
            </a:r>
            <a:endParaRPr b="0" i="0" u="none" strike="noStrike">
              <a:latin typeface="Calibri"/>
              <a:ea typeface="Calibri"/>
              <a:cs typeface="Calibri"/>
              <a:sym typeface="Calibri"/>
            </a:endParaRPr>
          </a:p>
          <a:p>
            <a:pPr marL="6858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Usually easiest way is thinking grayscale - and using different marks!</a:t>
            </a:r>
            <a:endParaRPr/>
          </a:p>
        </p:txBody>
      </p:sp>
      <p:sp>
        <p:nvSpPr>
          <p:cNvPr id="140" name="Google Shape;140;p21"/>
          <p:cNvSpPr txBox="1"/>
          <p:nvPr/>
        </p:nvSpPr>
        <p:spPr>
          <a:xfrm>
            <a:off x="842200" y="6117400"/>
            <a:ext cx="10515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“Perfection is achieved not when there is nothing more to add, but when there is nothing left to take away.”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— Antoine de Saint-Exupery.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21"/>
          <p:cNvPicPr preferRelativeResize="0"/>
          <p:nvPr/>
        </p:nvPicPr>
        <p:blipFill rotWithShape="1">
          <a:blip r:embed="rId3">
            <a:alphaModFix/>
          </a:blip>
          <a:srcRect r="48258" b="50354"/>
          <a:stretch/>
        </p:blipFill>
        <p:spPr>
          <a:xfrm>
            <a:off x="1959400" y="3088600"/>
            <a:ext cx="3067124" cy="30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1"/>
          <p:cNvPicPr preferRelativeResize="0"/>
          <p:nvPr/>
        </p:nvPicPr>
        <p:blipFill rotWithShape="1">
          <a:blip r:embed="rId4">
            <a:alphaModFix/>
          </a:blip>
          <a:srcRect r="48258" b="50354"/>
          <a:stretch/>
        </p:blipFill>
        <p:spPr>
          <a:xfrm>
            <a:off x="6282750" y="3088600"/>
            <a:ext cx="3067124" cy="30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Impact of color palettes on clarity, contrast, and accessibility </a:t>
            </a:r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 b="0" i="0" u="none" strike="noStrike">
                <a:latin typeface="Calibri"/>
                <a:ea typeface="Calibri"/>
                <a:cs typeface="Calibri"/>
                <a:sym typeface="Calibri"/>
              </a:rPr>
              <a:t>Ensuring effective representation of data categories and variations </a:t>
            </a:r>
            <a:endParaRPr/>
          </a:p>
        </p:txBody>
      </p:sp>
      <p:sp>
        <p:nvSpPr>
          <p:cNvPr id="149" name="Google Shape;149;p22"/>
          <p:cNvSpPr txBox="1"/>
          <p:nvPr/>
        </p:nvSpPr>
        <p:spPr>
          <a:xfrm>
            <a:off x="842200" y="6117400"/>
            <a:ext cx="10515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“Perfection is achieved not when there is nothing more to add, but when there is nothing left to take away.”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— Antoine de Saint-Exupery.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33575"/>
            <a:ext cx="5784401" cy="334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2240" y="2633575"/>
            <a:ext cx="6399758" cy="334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541</Words>
  <Application>Microsoft Office PowerPoint</Application>
  <PresentationFormat>Widescreen</PresentationFormat>
  <Paragraphs>76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Preparing Visuals of Data Analysis</vt:lpstr>
      <vt:lpstr>Effective Data Visualization</vt:lpstr>
      <vt:lpstr>Introduction</vt:lpstr>
      <vt:lpstr>Introduction to Charts</vt:lpstr>
      <vt:lpstr>“Marketing rules”</vt:lpstr>
      <vt:lpstr>But what about some minimal approach?</vt:lpstr>
      <vt:lpstr>Reflecting Color Palettes </vt:lpstr>
      <vt:lpstr>Impact of color palettes on clarity, contrast, and accessibility </vt:lpstr>
      <vt:lpstr>Impact of color palettes on clarity, contrast, and accessibility </vt:lpstr>
      <vt:lpstr>Screen/Projector/Print</vt:lpstr>
      <vt:lpstr>Considering color blindness and accessibility guidelines </vt:lpstr>
      <vt:lpstr>Considering color blindness </vt:lpstr>
      <vt:lpstr>Considering color blindness</vt:lpstr>
      <vt:lpstr>References &amp; Utilizing color palette tools  and resources for guidance</vt:lpstr>
      <vt:lpstr>Choosing Right Chart</vt:lpstr>
      <vt:lpstr>Choosing Right 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Preparing Visuals of Data Analysis</dc:title>
  <cp:lastModifiedBy>Marcelo Zoccoler</cp:lastModifiedBy>
  <cp:revision>6</cp:revision>
  <dcterms:modified xsi:type="dcterms:W3CDTF">2023-08-29T06:39:36Z</dcterms:modified>
</cp:coreProperties>
</file>